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1" r:id="rId6"/>
    <p:sldId id="260" r:id="rId7"/>
    <p:sldId id="262" r:id="rId8"/>
    <p:sldId id="264" r:id="rId9"/>
    <p:sldId id="263" r:id="rId10"/>
    <p:sldId id="265" r:id="rId11"/>
    <p:sldId id="266" r:id="rId12"/>
    <p:sldId id="267" r:id="rId13"/>
    <p:sldId id="268" r:id="rId14"/>
    <p:sldId id="269" r:id="rId1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9DC37CDA-AA04-43E8-A9A1-8D727EF9CD92}" type="datetimeFigureOut">
              <a:rPr lang="fa-IR" smtClean="0"/>
              <a:t>09/11/1442</a:t>
            </a:fld>
            <a:endParaRPr lang="fa-I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fa-I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68116C61-A7D6-4737-8718-7C802F9F28B4}" type="slidenum">
              <a:rPr lang="fa-IR" smtClean="0"/>
              <a:t>‹#›</a:t>
            </a:fld>
            <a:endParaRPr lang="fa-I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C37CDA-AA04-43E8-A9A1-8D727EF9CD92}" type="datetimeFigureOut">
              <a:rPr lang="fa-IR" smtClean="0"/>
              <a:t>09/11/1442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C37CDA-AA04-43E8-A9A1-8D727EF9CD92}" type="datetimeFigureOut">
              <a:rPr lang="fa-IR" smtClean="0"/>
              <a:t>09/11/1442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C37CDA-AA04-43E8-A9A1-8D727EF9CD92}" type="datetimeFigureOut">
              <a:rPr lang="fa-IR" smtClean="0"/>
              <a:t>09/11/1442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C37CDA-AA04-43E8-A9A1-8D727EF9CD92}" type="datetimeFigureOut">
              <a:rPr lang="fa-IR" smtClean="0"/>
              <a:t>09/11/1442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9DC37CDA-AA04-43E8-A9A1-8D727EF9CD92}" type="datetimeFigureOut">
              <a:rPr lang="fa-IR" smtClean="0"/>
              <a:t>09/11/1442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8116C61-A7D6-4737-8718-7C802F9F28B4}" type="slidenum">
              <a:rPr lang="fa-IR" smtClean="0"/>
              <a:t>‹#›</a:t>
            </a:fld>
            <a:endParaRPr lang="fa-IR"/>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C37CDA-AA04-43E8-A9A1-8D727EF9CD92}" type="datetimeFigureOut">
              <a:rPr lang="fa-IR" smtClean="0"/>
              <a:t>09/11/1442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C37CDA-AA04-43E8-A9A1-8D727EF9CD92}" type="datetimeFigureOut">
              <a:rPr lang="fa-IR" smtClean="0"/>
              <a:t>09/11/1442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C37CDA-AA04-43E8-A9A1-8D727EF9CD92}" type="datetimeFigureOut">
              <a:rPr lang="fa-IR" smtClean="0"/>
              <a:t>09/11/1442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DC37CDA-AA04-43E8-A9A1-8D727EF9CD92}" type="datetimeFigureOut">
              <a:rPr lang="fa-IR" smtClean="0"/>
              <a:t>09/11/1442</a:t>
            </a:fld>
            <a:endParaRPr lang="fa-IR"/>
          </a:p>
        </p:txBody>
      </p:sp>
      <p:sp>
        <p:nvSpPr>
          <p:cNvPr id="7" name="Slide Number Placeholder 6"/>
          <p:cNvSpPr>
            <a:spLocks noGrp="1"/>
          </p:cNvSpPr>
          <p:nvPr>
            <p:ph type="sldNum" sz="quarter" idx="12"/>
          </p:nvPr>
        </p:nvSpPr>
        <p:spPr/>
        <p:txBody>
          <a:bodyPr/>
          <a:lstStyle/>
          <a:p>
            <a:fld id="{68116C61-A7D6-4737-8718-7C802F9F28B4}" type="slidenum">
              <a:rPr lang="fa-IR" smtClean="0"/>
              <a:t>‹#›</a:t>
            </a:fld>
            <a:endParaRPr lang="fa-I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a-I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C37CDA-AA04-43E8-A9A1-8D727EF9CD92}" type="datetimeFigureOut">
              <a:rPr lang="fa-IR" smtClean="0"/>
              <a:t>09/11/1442</a:t>
            </a:fld>
            <a:endParaRPr lang="fa-I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fa-IR"/>
          </a:p>
        </p:txBody>
      </p:sp>
      <p:sp>
        <p:nvSpPr>
          <p:cNvPr id="7" name="Slide Number Placeholder 6"/>
          <p:cNvSpPr>
            <a:spLocks noGrp="1"/>
          </p:cNvSpPr>
          <p:nvPr>
            <p:ph type="sldNum" sz="quarter" idx="12"/>
          </p:nvPr>
        </p:nvSpPr>
        <p:spPr/>
        <p:txBody>
          <a:bodyPr/>
          <a:lstStyle/>
          <a:p>
            <a:fld id="{68116C61-A7D6-4737-8718-7C802F9F28B4}" type="slidenum">
              <a:rPr lang="fa-IR" smtClean="0"/>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9DC37CDA-AA04-43E8-A9A1-8D727EF9CD92}" type="datetimeFigureOut">
              <a:rPr lang="fa-IR" smtClean="0"/>
              <a:t>09/11/1442</a:t>
            </a:fld>
            <a:endParaRPr lang="fa-I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fa-I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68116C61-A7D6-4737-8718-7C802F9F28B4}"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فصل ششم</a:t>
            </a:r>
            <a:br>
              <a:rPr lang="fa-IR" dirty="0" smtClean="0"/>
            </a:br>
            <a:r>
              <a:rPr lang="fa-IR" dirty="0" smtClean="0"/>
              <a:t>هشیاری</a:t>
            </a:r>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3275218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pPr marL="68580" indent="0">
              <a:buNone/>
            </a:pPr>
            <a:r>
              <a:rPr lang="fa-IR" dirty="0" smtClean="0"/>
              <a:t>افکار و تکانه های سرکوب شده</a:t>
            </a:r>
          </a:p>
          <a:p>
            <a:pPr marL="68580" indent="0">
              <a:buNone/>
            </a:pPr>
            <a:endParaRPr lang="fa-IR" dirty="0"/>
          </a:p>
          <a:p>
            <a:pPr marL="68580" indent="0">
              <a:buNone/>
            </a:pPr>
            <a:r>
              <a:rPr lang="fa-IR" dirty="0"/>
              <a:t> </a:t>
            </a:r>
            <a:r>
              <a:rPr lang="fa-IR" dirty="0" smtClean="0"/>
              <a:t>                  می خواهند وارد هشیاری شوند</a:t>
            </a:r>
          </a:p>
          <a:p>
            <a:pPr marL="68580" indent="0">
              <a:buNone/>
            </a:pPr>
            <a:endParaRPr lang="fa-IR" dirty="0"/>
          </a:p>
          <a:p>
            <a:pPr marL="68580" indent="0">
              <a:buNone/>
            </a:pPr>
            <a:endParaRPr lang="fa-IR" dirty="0" smtClean="0"/>
          </a:p>
          <a:p>
            <a:pPr marL="68580" indent="0" algn="ctr">
              <a:buNone/>
            </a:pPr>
            <a:r>
              <a:rPr lang="fa-IR" dirty="0"/>
              <a:t> </a:t>
            </a:r>
            <a:r>
              <a:rPr lang="fa-IR" dirty="0" smtClean="0"/>
              <a:t>         اما </a:t>
            </a:r>
            <a:r>
              <a:rPr lang="en-US" dirty="0" smtClean="0"/>
              <a:t>self </a:t>
            </a:r>
            <a:r>
              <a:rPr lang="fa-IR" dirty="0" smtClean="0"/>
              <a:t> مانع می شود که از راه </a:t>
            </a:r>
            <a:r>
              <a:rPr lang="fa-IR" dirty="0" err="1" smtClean="0"/>
              <a:t>رویا،رفتارها</a:t>
            </a:r>
            <a:endParaRPr lang="fa-IR" dirty="0" smtClean="0"/>
          </a:p>
          <a:p>
            <a:pPr marL="68580" indent="0" algn="ctr">
              <a:buNone/>
            </a:pPr>
            <a:r>
              <a:rPr lang="fa-IR" dirty="0"/>
              <a:t> </a:t>
            </a:r>
            <a:r>
              <a:rPr lang="fa-IR" dirty="0" smtClean="0"/>
              <a:t>          و اشتباهات لفظی است</a:t>
            </a:r>
            <a:endParaRPr lang="fa-IR" dirty="0"/>
          </a:p>
        </p:txBody>
      </p:sp>
      <p:sp>
        <p:nvSpPr>
          <p:cNvPr id="4" name="Curved Left Arrow 3"/>
          <p:cNvSpPr/>
          <p:nvPr/>
        </p:nvSpPr>
        <p:spPr>
          <a:xfrm>
            <a:off x="5940152" y="2852936"/>
            <a:ext cx="360040" cy="6480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4175" y="3762375"/>
            <a:ext cx="377825" cy="658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6229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r>
              <a:rPr lang="fa-IR" dirty="0" smtClean="0"/>
              <a:t>مفهوم لغزش فرویدی</a:t>
            </a:r>
          </a:p>
          <a:p>
            <a:endParaRPr lang="fa-IR" dirty="0"/>
          </a:p>
          <a:p>
            <a:r>
              <a:rPr lang="fa-IR" dirty="0" smtClean="0"/>
              <a:t>مفهوم </a:t>
            </a:r>
            <a:r>
              <a:rPr lang="fa-IR" dirty="0" err="1" smtClean="0"/>
              <a:t>خودکاری</a:t>
            </a:r>
            <a:r>
              <a:rPr lang="fa-IR" dirty="0" smtClean="0"/>
              <a:t>: رانندگی</a:t>
            </a:r>
          </a:p>
          <a:p>
            <a:endParaRPr lang="fa-IR" dirty="0"/>
          </a:p>
          <a:p>
            <a:r>
              <a:rPr lang="fa-IR" dirty="0" smtClean="0"/>
              <a:t>تجزیه</a:t>
            </a:r>
          </a:p>
          <a:p>
            <a:pPr marL="68580" indent="0">
              <a:buNone/>
            </a:pPr>
            <a:endParaRPr lang="fa-IR" dirty="0"/>
          </a:p>
          <a:p>
            <a:pPr marL="68580" indent="0">
              <a:buNone/>
            </a:pPr>
            <a:endParaRPr lang="fa-IR" dirty="0"/>
          </a:p>
        </p:txBody>
      </p:sp>
    </p:spTree>
    <p:extLst>
      <p:ext uri="{BB962C8B-B14F-4D97-AF65-F5344CB8AC3E}">
        <p14:creationId xmlns:p14="http://schemas.microsoft.com/office/powerpoint/2010/main" val="26067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normAutofit lnSpcReduction="10000"/>
          </a:bodyPr>
          <a:lstStyle/>
          <a:p>
            <a:r>
              <a:rPr lang="fa-IR" dirty="0" smtClean="0"/>
              <a:t>خواب و رویا</a:t>
            </a:r>
          </a:p>
          <a:p>
            <a:pPr marL="68580" indent="0">
              <a:buNone/>
            </a:pPr>
            <a:endParaRPr lang="fa-IR" dirty="0"/>
          </a:p>
          <a:p>
            <a:pPr marL="68580" indent="0">
              <a:buNone/>
            </a:pPr>
            <a:r>
              <a:rPr lang="fa-IR" dirty="0" smtClean="0"/>
              <a:t>  - مراحل خواب:</a:t>
            </a:r>
          </a:p>
          <a:p>
            <a:pPr marL="68580" indent="0" algn="just">
              <a:buNone/>
            </a:pPr>
            <a:r>
              <a:rPr lang="fa-IR" dirty="0"/>
              <a:t> </a:t>
            </a:r>
            <a:r>
              <a:rPr lang="fa-IR" dirty="0" smtClean="0"/>
              <a:t> 1- کاهش نظم و دامنه امواج مغزی</a:t>
            </a:r>
          </a:p>
          <a:p>
            <a:pPr marL="68580" indent="0" algn="just">
              <a:buNone/>
            </a:pPr>
            <a:r>
              <a:rPr lang="fa-IR" dirty="0"/>
              <a:t> </a:t>
            </a:r>
            <a:r>
              <a:rPr lang="fa-IR" dirty="0" smtClean="0"/>
              <a:t> 2- حضور </a:t>
            </a:r>
            <a:r>
              <a:rPr lang="fa-IR" dirty="0" err="1" smtClean="0"/>
              <a:t>دوک</a:t>
            </a:r>
            <a:r>
              <a:rPr lang="fa-IR" dirty="0" smtClean="0"/>
              <a:t> های خواب و دوره های کوتاه 12-16 </a:t>
            </a:r>
          </a:p>
          <a:p>
            <a:pPr marL="68580" indent="0" algn="just">
              <a:buNone/>
            </a:pPr>
            <a:r>
              <a:rPr lang="fa-IR" dirty="0"/>
              <a:t> </a:t>
            </a:r>
            <a:r>
              <a:rPr lang="fa-IR" dirty="0" smtClean="0"/>
              <a:t>    </a:t>
            </a:r>
            <a:r>
              <a:rPr lang="fa-IR" dirty="0" err="1" smtClean="0"/>
              <a:t>هرتز</a:t>
            </a:r>
            <a:r>
              <a:rPr lang="fa-IR" dirty="0" smtClean="0"/>
              <a:t> و ندرتا اوج یا کاهش چشمگیر در نوار مغزی</a:t>
            </a:r>
          </a:p>
          <a:p>
            <a:pPr marL="68580" indent="0" algn="just">
              <a:buNone/>
            </a:pPr>
            <a:r>
              <a:rPr lang="fa-IR" dirty="0" smtClean="0"/>
              <a:t>  3- در مراحل 3و4 خواب عمیق است و بیدار کردن    </a:t>
            </a:r>
          </a:p>
          <a:p>
            <a:pPr marL="68580" indent="0" algn="just">
              <a:buNone/>
            </a:pPr>
            <a:r>
              <a:rPr lang="fa-IR" dirty="0"/>
              <a:t> </a:t>
            </a:r>
            <a:r>
              <a:rPr lang="fa-IR" dirty="0" smtClean="0"/>
              <a:t>     فرد مشکل است و امواج دلتا وجود دارد.</a:t>
            </a:r>
            <a:endParaRPr lang="fa-IR" dirty="0"/>
          </a:p>
        </p:txBody>
      </p:sp>
    </p:spTree>
    <p:extLst>
      <p:ext uri="{BB962C8B-B14F-4D97-AF65-F5344CB8AC3E}">
        <p14:creationId xmlns:p14="http://schemas.microsoft.com/office/powerpoint/2010/main" val="1298606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r>
              <a:rPr lang="fa-IR" dirty="0" smtClean="0"/>
              <a:t>توالی مراحل خواب</a:t>
            </a:r>
          </a:p>
          <a:p>
            <a:pPr marL="68580" indent="0">
              <a:buNone/>
            </a:pPr>
            <a:r>
              <a:rPr lang="fa-IR" dirty="0"/>
              <a:t> </a:t>
            </a:r>
            <a:r>
              <a:rPr lang="fa-IR" dirty="0" smtClean="0"/>
              <a:t> - خواب </a:t>
            </a:r>
            <a:r>
              <a:rPr lang="en-US" dirty="0" smtClean="0"/>
              <a:t>REM</a:t>
            </a:r>
            <a:r>
              <a:rPr lang="fa-IR" dirty="0" smtClean="0"/>
              <a:t>: 1- بعد از 1 ساعت از زمان خواب آغاز</a:t>
            </a:r>
          </a:p>
          <a:p>
            <a:pPr marL="68580" indent="0">
              <a:buNone/>
            </a:pPr>
            <a:r>
              <a:rPr lang="fa-IR" dirty="0"/>
              <a:t> </a:t>
            </a:r>
            <a:r>
              <a:rPr lang="fa-IR" dirty="0" smtClean="0"/>
              <a:t>                        می شود.</a:t>
            </a:r>
          </a:p>
          <a:p>
            <a:pPr marL="68580" indent="0">
              <a:buNone/>
            </a:pPr>
            <a:r>
              <a:rPr lang="fa-IR" dirty="0"/>
              <a:t> </a:t>
            </a:r>
            <a:r>
              <a:rPr lang="fa-IR" dirty="0" smtClean="0"/>
              <a:t>                    2- </a:t>
            </a:r>
            <a:r>
              <a:rPr lang="en-US" dirty="0" smtClean="0"/>
              <a:t>EEG</a:t>
            </a:r>
            <a:r>
              <a:rPr lang="fa-IR" dirty="0" smtClean="0"/>
              <a:t> بسیار فعال است.</a:t>
            </a:r>
          </a:p>
          <a:p>
            <a:pPr marL="68580" indent="0">
              <a:buNone/>
            </a:pPr>
            <a:r>
              <a:rPr lang="fa-IR" dirty="0"/>
              <a:t> </a:t>
            </a:r>
            <a:r>
              <a:rPr lang="fa-IR" dirty="0" smtClean="0"/>
              <a:t>                    3- حرکات تند چشم</a:t>
            </a:r>
            <a:endParaRPr lang="fa-IR" dirty="0"/>
          </a:p>
        </p:txBody>
      </p:sp>
    </p:spTree>
    <p:extLst>
      <p:ext uri="{BB962C8B-B14F-4D97-AF65-F5344CB8AC3E}">
        <p14:creationId xmlns:p14="http://schemas.microsoft.com/office/powerpoint/2010/main" val="682384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فصل ششم</a:t>
            </a:r>
            <a:endParaRPr lang="fa-IR" dirty="0"/>
          </a:p>
        </p:txBody>
      </p:sp>
      <p:sp>
        <p:nvSpPr>
          <p:cNvPr id="3" name="Content Placeholder 2"/>
          <p:cNvSpPr>
            <a:spLocks noGrp="1"/>
          </p:cNvSpPr>
          <p:nvPr>
            <p:ph idx="1"/>
          </p:nvPr>
        </p:nvSpPr>
        <p:spPr/>
        <p:txBody>
          <a:bodyPr/>
          <a:lstStyle/>
          <a:p>
            <a:pPr marL="68580" indent="0">
              <a:buNone/>
            </a:pPr>
            <a:r>
              <a:rPr lang="fa-IR" dirty="0" smtClean="0"/>
              <a:t>چرخه خواب</a:t>
            </a:r>
          </a:p>
          <a:p>
            <a:pPr marL="68580" indent="0">
              <a:buNone/>
            </a:pPr>
            <a:endParaRPr lang="fa-IR" dirty="0"/>
          </a:p>
          <a:p>
            <a:pPr marL="68580" indent="0">
              <a:buNone/>
            </a:pPr>
            <a:r>
              <a:rPr lang="fa-IR" dirty="0" smtClean="0"/>
              <a:t>                                 </a:t>
            </a:r>
            <a:endParaRPr lang="fa-IR" dirty="0"/>
          </a:p>
        </p:txBody>
      </p:sp>
      <p:sp>
        <p:nvSpPr>
          <p:cNvPr id="5" name="Flowchart: Summing Junction 4"/>
          <p:cNvSpPr/>
          <p:nvPr/>
        </p:nvSpPr>
        <p:spPr>
          <a:xfrm>
            <a:off x="2987824" y="3140968"/>
            <a:ext cx="2736304" cy="2232248"/>
          </a:xfrm>
          <a:prstGeom prst="flowChartSummingJuncti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NREM</a:t>
            </a:r>
          </a:p>
          <a:p>
            <a:pPr algn="ctr"/>
            <a:endParaRPr lang="en-US" dirty="0"/>
          </a:p>
          <a:p>
            <a:pPr algn="ctr"/>
            <a:r>
              <a:rPr lang="en-US" dirty="0" smtClean="0"/>
              <a:t>REM          </a:t>
            </a:r>
            <a:r>
              <a:rPr lang="en-US" dirty="0" err="1" smtClean="0"/>
              <a:t>REM</a:t>
            </a:r>
            <a:endParaRPr lang="en-US" dirty="0" smtClean="0"/>
          </a:p>
          <a:p>
            <a:pPr algn="ctr"/>
            <a:endParaRPr lang="en-US" dirty="0"/>
          </a:p>
          <a:p>
            <a:pPr algn="ctr"/>
            <a:endParaRPr lang="en-US" dirty="0" smtClean="0"/>
          </a:p>
          <a:p>
            <a:pPr algn="ctr"/>
            <a:r>
              <a:rPr lang="en-US" dirty="0" smtClean="0"/>
              <a:t>NREM</a:t>
            </a:r>
            <a:endParaRPr lang="fa-IR" dirty="0"/>
          </a:p>
        </p:txBody>
      </p:sp>
    </p:spTree>
    <p:extLst>
      <p:ext uri="{BB962C8B-B14F-4D97-AF65-F5344CB8AC3E}">
        <p14:creationId xmlns:p14="http://schemas.microsoft.com/office/powerpoint/2010/main" val="211940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فصل ششم</a:t>
            </a:r>
            <a:endParaRPr lang="fa-IR" dirty="0"/>
          </a:p>
        </p:txBody>
      </p:sp>
      <p:sp>
        <p:nvSpPr>
          <p:cNvPr id="3" name="Content Placeholder 2"/>
          <p:cNvSpPr>
            <a:spLocks noGrp="1"/>
          </p:cNvSpPr>
          <p:nvPr>
            <p:ph idx="1"/>
          </p:nvPr>
        </p:nvSpPr>
        <p:spPr/>
        <p:txBody>
          <a:bodyPr/>
          <a:lstStyle/>
          <a:p>
            <a:r>
              <a:rPr lang="fa-IR" dirty="0" smtClean="0"/>
              <a:t>روانشناسی</a:t>
            </a:r>
          </a:p>
          <a:p>
            <a:pPr marL="68580" indent="0">
              <a:buNone/>
            </a:pPr>
            <a:r>
              <a:rPr lang="fa-IR" dirty="0"/>
              <a:t> </a:t>
            </a:r>
            <a:endParaRPr lang="fa-IR" dirty="0" smtClean="0"/>
          </a:p>
          <a:p>
            <a:pPr marL="68580" indent="0">
              <a:buNone/>
            </a:pPr>
            <a:r>
              <a:rPr lang="fa-IR" dirty="0">
                <a:solidFill>
                  <a:srgbClr val="00B050"/>
                </a:solidFill>
              </a:rPr>
              <a:t> </a:t>
            </a:r>
            <a:r>
              <a:rPr lang="fa-IR" dirty="0" smtClean="0">
                <a:solidFill>
                  <a:srgbClr val="00B050"/>
                </a:solidFill>
              </a:rPr>
              <a:t>                 مطالعه ذهن و هشیاری </a:t>
            </a:r>
            <a:endParaRPr lang="fa-IR" dirty="0">
              <a:solidFill>
                <a:srgbClr val="00B050"/>
              </a:solidFill>
            </a:endParaRPr>
          </a:p>
        </p:txBody>
      </p:sp>
    </p:spTree>
    <p:extLst>
      <p:ext uri="{BB962C8B-B14F-4D97-AF65-F5344CB8AC3E}">
        <p14:creationId xmlns:p14="http://schemas.microsoft.com/office/powerpoint/2010/main" val="3156569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r>
              <a:rPr lang="fa-IR" dirty="0" smtClean="0"/>
              <a:t>تاریخچه:</a:t>
            </a:r>
          </a:p>
          <a:p>
            <a:pPr marL="68580" indent="0">
              <a:buNone/>
            </a:pPr>
            <a:endParaRPr lang="fa-IR" dirty="0"/>
          </a:p>
          <a:p>
            <a:pPr marL="68580" indent="0">
              <a:buNone/>
            </a:pPr>
            <a:r>
              <a:rPr lang="fa-IR" dirty="0" smtClean="0"/>
              <a:t>        - درون نگری</a:t>
            </a:r>
          </a:p>
          <a:p>
            <a:pPr marL="68580" indent="0">
              <a:buNone/>
            </a:pPr>
            <a:r>
              <a:rPr lang="fa-IR" dirty="0"/>
              <a:t> </a:t>
            </a:r>
            <a:r>
              <a:rPr lang="fa-IR" dirty="0" smtClean="0"/>
              <a:t>       - رفتار گرایی</a:t>
            </a:r>
          </a:p>
          <a:p>
            <a:pPr marL="68580" indent="0">
              <a:buNone/>
            </a:pPr>
            <a:r>
              <a:rPr lang="fa-IR" dirty="0"/>
              <a:t> </a:t>
            </a:r>
            <a:r>
              <a:rPr lang="fa-IR" dirty="0" smtClean="0"/>
              <a:t>       - روانکاوی</a:t>
            </a:r>
            <a:endParaRPr lang="fa-IR" dirty="0"/>
          </a:p>
        </p:txBody>
      </p:sp>
    </p:spTree>
    <p:extLst>
      <p:ext uri="{BB962C8B-B14F-4D97-AF65-F5344CB8AC3E}">
        <p14:creationId xmlns:p14="http://schemas.microsoft.com/office/powerpoint/2010/main" val="1975067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pPr algn="just"/>
            <a:r>
              <a:rPr lang="fa-IR" dirty="0" smtClean="0"/>
              <a:t>تعریف هشیاری</a:t>
            </a:r>
          </a:p>
          <a:p>
            <a:pPr marL="68580" indent="0" algn="just">
              <a:buNone/>
            </a:pPr>
            <a:r>
              <a:rPr lang="fa-IR" dirty="0"/>
              <a:t> </a:t>
            </a:r>
            <a:endParaRPr lang="fa-IR" dirty="0" smtClean="0"/>
          </a:p>
          <a:p>
            <a:pPr marL="68580" indent="0" algn="justLow">
              <a:buNone/>
            </a:pPr>
            <a:r>
              <a:rPr lang="fa-IR" dirty="0"/>
              <a:t> </a:t>
            </a:r>
            <a:r>
              <a:rPr lang="fa-IR" dirty="0" smtClean="0"/>
              <a:t>  1- پایش خود و محیط به طوری که </a:t>
            </a:r>
            <a:r>
              <a:rPr lang="fa-IR" dirty="0" err="1" smtClean="0"/>
              <a:t>ادراکات،خاطرات</a:t>
            </a:r>
            <a:r>
              <a:rPr lang="fa-IR" dirty="0" smtClean="0"/>
              <a:t> </a:t>
            </a:r>
          </a:p>
          <a:p>
            <a:pPr marL="68580" indent="0" algn="justLow">
              <a:buNone/>
            </a:pPr>
            <a:r>
              <a:rPr lang="fa-IR" dirty="0"/>
              <a:t> </a:t>
            </a:r>
            <a:r>
              <a:rPr lang="fa-IR" dirty="0" smtClean="0"/>
              <a:t>      و افکار در </a:t>
            </a:r>
            <a:r>
              <a:rPr lang="fa-IR" dirty="0" err="1" smtClean="0"/>
              <a:t>خودآگاه</a:t>
            </a:r>
            <a:r>
              <a:rPr lang="fa-IR" dirty="0" smtClean="0"/>
              <a:t> تظاهر پیدا می کنند.</a:t>
            </a:r>
          </a:p>
          <a:p>
            <a:pPr marL="68580" indent="0" algn="justLow">
              <a:buNone/>
            </a:pPr>
            <a:r>
              <a:rPr lang="fa-IR" dirty="0"/>
              <a:t> </a:t>
            </a:r>
            <a:r>
              <a:rPr lang="fa-IR" dirty="0" smtClean="0"/>
              <a:t>  2- کنترل خود و محیط مان به طوری که بتوانیم </a:t>
            </a:r>
          </a:p>
          <a:p>
            <a:pPr marL="68580" indent="0" algn="justLow">
              <a:buNone/>
            </a:pPr>
            <a:r>
              <a:rPr lang="fa-IR" dirty="0"/>
              <a:t> </a:t>
            </a:r>
            <a:r>
              <a:rPr lang="fa-IR" dirty="0" smtClean="0"/>
              <a:t>      فعالیت های رفتاری و شناختی را شروع کنیم</a:t>
            </a:r>
          </a:p>
          <a:p>
            <a:pPr marL="68580" indent="0" algn="justLow">
              <a:buNone/>
            </a:pPr>
            <a:r>
              <a:rPr lang="fa-IR" dirty="0"/>
              <a:t> </a:t>
            </a:r>
            <a:r>
              <a:rPr lang="fa-IR" dirty="0" smtClean="0"/>
              <a:t>      و پایان دهیم.</a:t>
            </a:r>
            <a:endParaRPr lang="fa-IR" dirty="0"/>
          </a:p>
        </p:txBody>
      </p:sp>
    </p:spTree>
    <p:extLst>
      <p:ext uri="{BB962C8B-B14F-4D97-AF65-F5344CB8AC3E}">
        <p14:creationId xmlns:p14="http://schemas.microsoft.com/office/powerpoint/2010/main" val="3126273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700426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r>
              <a:rPr lang="fa-IR" dirty="0" smtClean="0"/>
              <a:t>پایش:</a:t>
            </a:r>
          </a:p>
          <a:p>
            <a:pPr marL="68580" indent="0">
              <a:buNone/>
            </a:pPr>
            <a:r>
              <a:rPr lang="fa-IR" dirty="0"/>
              <a:t> </a:t>
            </a:r>
            <a:endParaRPr lang="fa-IR" dirty="0" smtClean="0"/>
          </a:p>
          <a:p>
            <a:pPr marL="68580" indent="0" algn="ctr">
              <a:buNone/>
            </a:pPr>
            <a:r>
              <a:rPr lang="fa-IR" dirty="0"/>
              <a:t> </a:t>
            </a:r>
            <a:r>
              <a:rPr lang="fa-IR" dirty="0" smtClean="0"/>
              <a:t>   همان توجه انتخابی و تمرکز بر مسائل و موارد خاص است</a:t>
            </a:r>
            <a:endParaRPr lang="fa-IR" dirty="0"/>
          </a:p>
        </p:txBody>
      </p:sp>
    </p:spTree>
    <p:extLst>
      <p:ext uri="{BB962C8B-B14F-4D97-AF65-F5344CB8AC3E}">
        <p14:creationId xmlns:p14="http://schemas.microsoft.com/office/powerpoint/2010/main" val="2155474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t>فصل </a:t>
            </a:r>
            <a:r>
              <a:rPr lang="fa-IR" dirty="0" smtClean="0"/>
              <a:t>ششم</a:t>
            </a:r>
            <a:br>
              <a:rPr lang="fa-IR" dirty="0" smtClean="0"/>
            </a:br>
            <a:endParaRPr lang="fa-IR" dirty="0"/>
          </a:p>
        </p:txBody>
      </p:sp>
      <p:sp>
        <p:nvSpPr>
          <p:cNvPr id="3" name="Content Placeholder 2"/>
          <p:cNvSpPr>
            <a:spLocks noGrp="1"/>
          </p:cNvSpPr>
          <p:nvPr>
            <p:ph idx="1"/>
          </p:nvPr>
        </p:nvSpPr>
        <p:spPr/>
        <p:txBody>
          <a:bodyPr/>
          <a:lstStyle/>
          <a:p>
            <a:r>
              <a:rPr lang="fa-IR" dirty="0" smtClean="0"/>
              <a:t>کنترل</a:t>
            </a:r>
          </a:p>
          <a:p>
            <a:pPr marL="68580" indent="0">
              <a:buNone/>
            </a:pPr>
            <a:endParaRPr lang="fa-IR" dirty="0"/>
          </a:p>
          <a:p>
            <a:pPr marL="68580" indent="0" algn="ctr">
              <a:buNone/>
            </a:pPr>
            <a:r>
              <a:rPr lang="fa-IR" dirty="0" smtClean="0"/>
              <a:t>      طرح و برنامه برای اتفاقاتی که هنوز به وقوع نپیوسته </a:t>
            </a:r>
            <a:r>
              <a:rPr lang="fa-IR" dirty="0" err="1" smtClean="0"/>
              <a:t>اند</a:t>
            </a:r>
            <a:endParaRPr lang="fa-IR" dirty="0"/>
          </a:p>
        </p:txBody>
      </p:sp>
    </p:spTree>
    <p:extLst>
      <p:ext uri="{BB962C8B-B14F-4D97-AF65-F5344CB8AC3E}">
        <p14:creationId xmlns:p14="http://schemas.microsoft.com/office/powerpoint/2010/main" val="1321330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r>
              <a:rPr lang="fa-IR" dirty="0" smtClean="0"/>
              <a:t>خاطرات نیمه هشیار</a:t>
            </a:r>
          </a:p>
          <a:p>
            <a:pPr marL="68580" indent="0">
              <a:buNone/>
            </a:pPr>
            <a:endParaRPr lang="fa-IR" dirty="0"/>
          </a:p>
          <a:p>
            <a:pPr marL="68580" indent="0" algn="ctr">
              <a:buNone/>
            </a:pPr>
            <a:r>
              <a:rPr lang="fa-IR" dirty="0" smtClean="0"/>
              <a:t> شامل خاطرات و محرک </a:t>
            </a:r>
            <a:r>
              <a:rPr lang="fa-IR" dirty="0" err="1" smtClean="0"/>
              <a:t>هایی</a:t>
            </a:r>
            <a:r>
              <a:rPr lang="fa-IR" dirty="0" smtClean="0"/>
              <a:t> هستند که شما در حال حاضر توجهی به آنها ندارید ولی در صورت لزوم به آسانی می توانید آنها را به یاد آورید یا به آنها توجه کنید. مثل یادآوری خاطرات در گذشته و یا شنیدن نام خودتان در یک رستوران شلوغ</a:t>
            </a:r>
            <a:endParaRPr lang="fa-IR" dirty="0"/>
          </a:p>
        </p:txBody>
      </p:sp>
    </p:spTree>
    <p:extLst>
      <p:ext uri="{BB962C8B-B14F-4D97-AF65-F5344CB8AC3E}">
        <p14:creationId xmlns:p14="http://schemas.microsoft.com/office/powerpoint/2010/main" val="1891946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فصل ششم</a:t>
            </a:r>
          </a:p>
        </p:txBody>
      </p:sp>
      <p:sp>
        <p:nvSpPr>
          <p:cNvPr id="3" name="Content Placeholder 2"/>
          <p:cNvSpPr>
            <a:spLocks noGrp="1"/>
          </p:cNvSpPr>
          <p:nvPr>
            <p:ph idx="1"/>
          </p:nvPr>
        </p:nvSpPr>
        <p:spPr/>
        <p:txBody>
          <a:bodyPr/>
          <a:lstStyle/>
          <a:p>
            <a:r>
              <a:rPr lang="fa-IR" dirty="0" smtClean="0"/>
              <a:t>ناخودآگاه</a:t>
            </a:r>
          </a:p>
          <a:p>
            <a:pPr marL="68580" indent="0">
              <a:buNone/>
            </a:pPr>
            <a:endParaRPr lang="fa-IR" dirty="0"/>
          </a:p>
          <a:p>
            <a:pPr marL="68580" indent="0">
              <a:buNone/>
            </a:pPr>
            <a:r>
              <a:rPr lang="fa-IR" dirty="0" smtClean="0"/>
              <a:t> - برگرفته از تئوری فروید</a:t>
            </a:r>
          </a:p>
          <a:p>
            <a:pPr marL="68580" indent="0">
              <a:buNone/>
            </a:pPr>
            <a:endParaRPr lang="fa-IR" dirty="0"/>
          </a:p>
          <a:p>
            <a:pPr marL="68580" indent="0">
              <a:buNone/>
            </a:pPr>
            <a:r>
              <a:rPr lang="fa-IR" dirty="0" smtClean="0"/>
              <a:t> - مورد تردید است و انتقادات زیادی به آن وارد شده </a:t>
            </a:r>
          </a:p>
          <a:p>
            <a:pPr marL="68580" indent="0">
              <a:buNone/>
            </a:pPr>
            <a:r>
              <a:rPr lang="fa-IR" dirty="0"/>
              <a:t> </a:t>
            </a:r>
            <a:r>
              <a:rPr lang="fa-IR" dirty="0" smtClean="0"/>
              <a:t>  است.</a:t>
            </a:r>
            <a:endParaRPr lang="fa-IR" dirty="0"/>
          </a:p>
        </p:txBody>
      </p:sp>
    </p:spTree>
    <p:extLst>
      <p:ext uri="{BB962C8B-B14F-4D97-AF65-F5344CB8AC3E}">
        <p14:creationId xmlns:p14="http://schemas.microsoft.com/office/powerpoint/2010/main" val="23090542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60</TotalTime>
  <Words>332</Words>
  <Application>Microsoft Office PowerPoint</Application>
  <PresentationFormat>On-screen Show (4:3)</PresentationFormat>
  <Paragraphs>78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Austin</vt:lpstr>
      <vt:lpstr>فصل ششم هشیاری</vt:lpstr>
      <vt:lpstr>فصل ششم</vt:lpstr>
      <vt:lpstr>فصل ششم</vt:lpstr>
      <vt:lpstr>فصل ششم</vt:lpstr>
      <vt:lpstr>فصل ششم</vt:lpstr>
      <vt:lpstr>فصل ششم</vt:lpstr>
      <vt:lpstr>فصل ششم </vt:lpstr>
      <vt:lpstr>فصل ششم</vt:lpstr>
      <vt:lpstr>فصل ششم</vt:lpstr>
      <vt:lpstr>فصل ششم</vt:lpstr>
      <vt:lpstr>فصل ششم</vt:lpstr>
      <vt:lpstr>فصل ششم</vt:lpstr>
      <vt:lpstr>فصل ششم</vt:lpstr>
      <vt:lpstr>فصل ششم</vt:lpstr>
    </vt:vector>
  </TitlesOfParts>
  <Company>MRT www.Win2Farsi.com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فصل ششم هشیاری</dc:title>
  <dc:creator>MRT Pack 30 DVDs</dc:creator>
  <cp:lastModifiedBy>MRT Pack 30 DVDs</cp:lastModifiedBy>
  <cp:revision>5</cp:revision>
  <dcterms:created xsi:type="dcterms:W3CDTF">2021-04-22T05:50:53Z</dcterms:created>
  <dcterms:modified xsi:type="dcterms:W3CDTF">2021-04-22T06:51:29Z</dcterms:modified>
</cp:coreProperties>
</file>